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2" r:id="rId4"/>
    <p:sldId id="258" r:id="rId5"/>
    <p:sldId id="259" r:id="rId6"/>
    <p:sldId id="261" r:id="rId7"/>
    <p:sldId id="262" r:id="rId8"/>
    <p:sldId id="283" r:id="rId9"/>
    <p:sldId id="263" r:id="rId10"/>
    <p:sldId id="264" r:id="rId11"/>
    <p:sldId id="277" r:id="rId12"/>
    <p:sldId id="265" r:id="rId13"/>
    <p:sldId id="285" r:id="rId14"/>
    <p:sldId id="286" r:id="rId15"/>
    <p:sldId id="287" r:id="rId16"/>
    <p:sldId id="289" r:id="rId17"/>
    <p:sldId id="305" r:id="rId18"/>
    <p:sldId id="306" r:id="rId19"/>
    <p:sldId id="266" r:id="rId20"/>
    <p:sldId id="295" r:id="rId21"/>
    <p:sldId id="296" r:id="rId22"/>
    <p:sldId id="307" r:id="rId23"/>
    <p:sldId id="297" r:id="rId24"/>
    <p:sldId id="269" r:id="rId25"/>
    <p:sldId id="275" r:id="rId26"/>
    <p:sldId id="276" r:id="rId27"/>
    <p:sldId id="299" r:id="rId28"/>
    <p:sldId id="292" r:id="rId29"/>
    <p:sldId id="300" r:id="rId30"/>
    <p:sldId id="301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20" autoAdjust="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n\Desktop\&#1050;&#1085;&#1080;&#1075;&#1072;1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n\Desktop\&#1050;&#1085;&#1080;&#1075;&#1072;1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n\Desktop\&#1050;&#1085;&#1080;&#1075;&#1072;123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Нормальный уровень</c:v>
                </c:pt>
                <c:pt idx="3">
                  <c:v>Низкий уровень</c:v>
                </c:pt>
                <c:pt idx="4">
                  <c:v>Очень низкий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87-4343-B2B8-E08AFAC4E2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Нормальный уровень</c:v>
                </c:pt>
                <c:pt idx="3">
                  <c:v>Низкий уровень</c:v>
                </c:pt>
                <c:pt idx="4">
                  <c:v>Очень низкий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0.35000000000000031</c:v>
                </c:pt>
                <c:pt idx="3">
                  <c:v>0.1</c:v>
                </c:pt>
                <c:pt idx="4">
                  <c:v>5.0000000000000114E-2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87-4343-B2B8-E08AFAC4E2B8}"/>
            </c:ext>
          </c:extLst>
        </c:ser>
        <c:axId val="120167424"/>
        <c:axId val="120324864"/>
      </c:barChart>
      <c:catAx>
        <c:axId val="120167424"/>
        <c:scaling>
          <c:orientation val="minMax"/>
        </c:scaling>
        <c:axPos val="b"/>
        <c:numFmt formatCode="General" sourceLinked="0"/>
        <c:tickLblPos val="nextTo"/>
        <c:crossAx val="120324864"/>
        <c:crosses val="autoZero"/>
        <c:auto val="1"/>
        <c:lblAlgn val="ctr"/>
        <c:lblOffset val="100"/>
      </c:catAx>
      <c:valAx>
        <c:axId val="12032486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2016742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3704909416739314E-2"/>
          <c:y val="4.5904547040008334E-2"/>
          <c:w val="0.90057681845467563"/>
          <c:h val="0.75401808764683165"/>
        </c:manualLayout>
      </c:layout>
      <c:lineChart>
        <c:grouping val="standard"/>
        <c:ser>
          <c:idx val="0"/>
          <c:order val="0"/>
          <c:tx>
            <c:strRef>
              <c:f>Лист1!$D$3</c:f>
              <c:strCache>
                <c:ptCount val="1"/>
                <c:pt idx="0">
                  <c:v>Констатирующий этап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Лист1!$E$3:$X$3</c:f>
              <c:numCache>
                <c:formatCode>General</c:formatCode>
                <c:ptCount val="20"/>
                <c:pt idx="0">
                  <c:v>105</c:v>
                </c:pt>
                <c:pt idx="1">
                  <c:v>114</c:v>
                </c:pt>
                <c:pt idx="2">
                  <c:v>126</c:v>
                </c:pt>
                <c:pt idx="3">
                  <c:v>138</c:v>
                </c:pt>
                <c:pt idx="4">
                  <c:v>128</c:v>
                </c:pt>
                <c:pt idx="5">
                  <c:v>118</c:v>
                </c:pt>
                <c:pt idx="6">
                  <c:v>92</c:v>
                </c:pt>
                <c:pt idx="7">
                  <c:v>140</c:v>
                </c:pt>
                <c:pt idx="8">
                  <c:v>96</c:v>
                </c:pt>
                <c:pt idx="9">
                  <c:v>170</c:v>
                </c:pt>
                <c:pt idx="10">
                  <c:v>169</c:v>
                </c:pt>
                <c:pt idx="11">
                  <c:v>95</c:v>
                </c:pt>
                <c:pt idx="12">
                  <c:v>131</c:v>
                </c:pt>
                <c:pt idx="13">
                  <c:v>91</c:v>
                </c:pt>
                <c:pt idx="14">
                  <c:v>92</c:v>
                </c:pt>
                <c:pt idx="15">
                  <c:v>122</c:v>
                </c:pt>
                <c:pt idx="16">
                  <c:v>122</c:v>
                </c:pt>
                <c:pt idx="17">
                  <c:v>134</c:v>
                </c:pt>
                <c:pt idx="18">
                  <c:v>143</c:v>
                </c:pt>
                <c:pt idx="19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5E-E44F-A96F-F7DF023626D7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Формирующий этап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Лист1!$E$4:$X$4</c:f>
              <c:numCache>
                <c:formatCode>General</c:formatCode>
                <c:ptCount val="20"/>
                <c:pt idx="0">
                  <c:v>135</c:v>
                </c:pt>
                <c:pt idx="1">
                  <c:v>115</c:v>
                </c:pt>
                <c:pt idx="2">
                  <c:v>127</c:v>
                </c:pt>
                <c:pt idx="3">
                  <c:v>135</c:v>
                </c:pt>
                <c:pt idx="4">
                  <c:v>130</c:v>
                </c:pt>
                <c:pt idx="5">
                  <c:v>119</c:v>
                </c:pt>
                <c:pt idx="6">
                  <c:v>103</c:v>
                </c:pt>
                <c:pt idx="7">
                  <c:v>143</c:v>
                </c:pt>
                <c:pt idx="8">
                  <c:v>97</c:v>
                </c:pt>
                <c:pt idx="9">
                  <c:v>171</c:v>
                </c:pt>
                <c:pt idx="10">
                  <c:v>170</c:v>
                </c:pt>
                <c:pt idx="11">
                  <c:v>101</c:v>
                </c:pt>
                <c:pt idx="12">
                  <c:v>131</c:v>
                </c:pt>
                <c:pt idx="13">
                  <c:v>95</c:v>
                </c:pt>
                <c:pt idx="14">
                  <c:v>100</c:v>
                </c:pt>
                <c:pt idx="15">
                  <c:v>123</c:v>
                </c:pt>
                <c:pt idx="16">
                  <c:v>124</c:v>
                </c:pt>
                <c:pt idx="17">
                  <c:v>136</c:v>
                </c:pt>
                <c:pt idx="18">
                  <c:v>144</c:v>
                </c:pt>
                <c:pt idx="19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5E-E44F-A96F-F7DF023626D7}"/>
            </c:ext>
          </c:extLst>
        </c:ser>
        <c:marker val="1"/>
        <c:axId val="107027456"/>
        <c:axId val="107033728"/>
      </c:lineChart>
      <c:catAx>
        <c:axId val="10702745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33728"/>
        <c:crosses val="autoZero"/>
        <c:auto val="1"/>
        <c:lblAlgn val="ctr"/>
        <c:lblOffset val="100"/>
      </c:catAx>
      <c:valAx>
        <c:axId val="107033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2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56344214927452"/>
          <c:y val="0.89139384600490512"/>
          <c:w val="0.59287293012483744"/>
          <c:h val="7.952459052891719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1972494589056951E-2"/>
          <c:y val="4.0708805282528425E-2"/>
          <c:w val="0.93262937466154605"/>
          <c:h val="0.800088877491848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EFA511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Нормальный уровень</c:v>
                </c:pt>
                <c:pt idx="3">
                  <c:v>Низкий уровень</c:v>
                </c:pt>
                <c:pt idx="4">
                  <c:v>Очень низкий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0.35000000000000031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C-6649-B00A-72B9C43F86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Нормальный уровень</c:v>
                </c:pt>
                <c:pt idx="3">
                  <c:v>Низкий уровень</c:v>
                </c:pt>
                <c:pt idx="4">
                  <c:v>Очень низкий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</c:v>
                </c:pt>
                <c:pt idx="1">
                  <c:v>0.35000000000000031</c:v>
                </c:pt>
                <c:pt idx="2">
                  <c:v>0.4</c:v>
                </c:pt>
                <c:pt idx="3">
                  <c:v>0</c:v>
                </c:pt>
                <c:pt idx="4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4C-6649-B00A-72B9C43F869F}"/>
            </c:ext>
          </c:extLst>
        </c:ser>
        <c:axId val="156648576"/>
        <c:axId val="156650112"/>
      </c:barChart>
      <c:catAx>
        <c:axId val="156648576"/>
        <c:scaling>
          <c:orientation val="minMax"/>
        </c:scaling>
        <c:axPos val="b"/>
        <c:numFmt formatCode="General" sourceLinked="0"/>
        <c:tickLblPos val="nextTo"/>
        <c:crossAx val="156650112"/>
        <c:crosses val="autoZero"/>
        <c:auto val="1"/>
        <c:lblAlgn val="ctr"/>
        <c:lblOffset val="100"/>
      </c:catAx>
      <c:valAx>
        <c:axId val="15665011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6485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6117763936899276"/>
          <c:y val="6.3875305809328223E-2"/>
          <c:w val="0.27712015763670111"/>
          <c:h val="0.24214230418625088"/>
        </c:manualLayout>
      </c:layout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4257628581262566E-2"/>
          <c:y val="0.15647454049916901"/>
          <c:w val="0.82318830973135027"/>
          <c:h val="0.681068605884058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EFA511"/>
            </a:solidFill>
          </c:spPr>
          <c:dLbls>
            <c:dLbl>
              <c:idx val="4"/>
              <c:layout>
                <c:manualLayout>
                  <c:x val="8.5901500739801306E-3"/>
                  <c:y val="6.6538249786775075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FA-1C43-94D9-54EF1BD54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0.2</c:v>
                </c:pt>
                <c:pt idx="3">
                  <c:v>0.35000000000000031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A-1C43-94D9-54EF1BD54B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073768759247516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FA-1C43-94D9-54EF1BD54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8522511097020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FA-1C43-94D9-54EF1BD54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0150073980130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FA-1C43-94D9-54EF1BD54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42612555485098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FA-1C43-94D9-54EF1BD54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0.35000000000000031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FA-1C43-94D9-54EF1BD54BE5}"/>
            </c:ext>
          </c:extLst>
        </c:ser>
        <c:axId val="156687744"/>
        <c:axId val="156693632"/>
      </c:barChart>
      <c:catAx>
        <c:axId val="156687744"/>
        <c:scaling>
          <c:orientation val="minMax"/>
        </c:scaling>
        <c:axPos val="b"/>
        <c:numFmt formatCode="General" sourceLinked="0"/>
        <c:tickLblPos val="nextTo"/>
        <c:crossAx val="156693632"/>
        <c:crosses val="autoZero"/>
        <c:auto val="1"/>
        <c:lblAlgn val="ctr"/>
        <c:lblOffset val="100"/>
      </c:catAx>
      <c:valAx>
        <c:axId val="15669363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68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8594824306720923E-2"/>
          <c:y val="0.16271991991148541"/>
          <c:w val="0.28998500033576602"/>
          <c:h val="0.12483274994557633"/>
        </c:manualLayout>
      </c:layout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0.75000000000000311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21-8844-AE15-62B0E37A07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21-8844-AE15-62B0E37A072F}"/>
            </c:ext>
          </c:extLst>
        </c:ser>
        <c:axId val="156796800"/>
        <c:axId val="156798336"/>
      </c:barChart>
      <c:catAx>
        <c:axId val="156796800"/>
        <c:scaling>
          <c:orientation val="minMax"/>
        </c:scaling>
        <c:axPos val="b"/>
        <c:numFmt formatCode="General" sourceLinked="0"/>
        <c:tickLblPos val="nextTo"/>
        <c:crossAx val="156798336"/>
        <c:crosses val="autoZero"/>
        <c:auto val="1"/>
        <c:lblAlgn val="ctr"/>
        <c:lblOffset val="100"/>
      </c:catAx>
      <c:valAx>
        <c:axId val="15679833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7968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999643971524094"/>
          <c:y val="0.19854795947220938"/>
          <c:w val="0.32109621907266767"/>
          <c:h val="0.14576333662254826"/>
        </c:manualLayout>
      </c:layout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  <c:pt idx="3">
                  <c:v>Очень 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0.35000000000000031</c:v>
                </c:pt>
                <c:pt idx="2">
                  <c:v>0.4</c:v>
                </c:pt>
                <c:pt idx="3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AD-9B40-AAAA-E46BF30E09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  <c:pt idx="3">
                  <c:v>Очень 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0.15000000000000024</c:v>
                </c:pt>
                <c:pt idx="1">
                  <c:v>0.55000000000000004</c:v>
                </c:pt>
                <c:pt idx="2">
                  <c:v>0.30000000000000032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AD-9B40-AAAA-E46BF30E09BE}"/>
            </c:ext>
          </c:extLst>
        </c:ser>
        <c:axId val="156870528"/>
        <c:axId val="156872064"/>
      </c:barChart>
      <c:catAx>
        <c:axId val="156870528"/>
        <c:scaling>
          <c:orientation val="minMax"/>
        </c:scaling>
        <c:axPos val="b"/>
        <c:numFmt formatCode="General" sourceLinked="0"/>
        <c:tickLblPos val="nextTo"/>
        <c:crossAx val="156872064"/>
        <c:crosses val="autoZero"/>
        <c:auto val="1"/>
        <c:lblAlgn val="ctr"/>
        <c:lblOffset val="100"/>
      </c:catAx>
      <c:valAx>
        <c:axId val="15687206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87052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6148817919317888"/>
          <c:y val="4.9768956813490091E-2"/>
          <c:w val="0.31146866391414169"/>
          <c:h val="0.13038817774063338"/>
        </c:manualLayout>
      </c:layout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6912460888496049E-2"/>
          <c:y val="0.19679313805987445"/>
          <c:w val="0.7014337043009321"/>
          <c:h val="0.645425426794482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layout>
                <c:manualLayout>
                  <c:x val="8.5901500739801306E-3"/>
                  <c:y val="6.6538249786775174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56-2449-87B7-D332D757A2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0.35000000000000031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56-2449-87B7-D332D757A2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73768759247516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56-2449-87B7-D332D757A2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8522511097020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56-2449-87B7-D332D757A2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0150073980130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56-2449-87B7-D332D757A2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42612555485098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56-2449-87B7-D332D757A2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0.25</c:v>
                </c:pt>
                <c:pt idx="3">
                  <c:v>0.25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56-2449-87B7-D332D757A2C6}"/>
            </c:ext>
          </c:extLst>
        </c:ser>
        <c:axId val="156934528"/>
        <c:axId val="156936064"/>
      </c:barChart>
      <c:catAx>
        <c:axId val="156934528"/>
        <c:scaling>
          <c:orientation val="minMax"/>
        </c:scaling>
        <c:axPos val="b"/>
        <c:numFmt formatCode="General" sourceLinked="0"/>
        <c:tickLblPos val="nextTo"/>
        <c:crossAx val="156936064"/>
        <c:crosses val="autoZero"/>
        <c:auto val="1"/>
        <c:lblAlgn val="ctr"/>
        <c:lblOffset val="100"/>
      </c:catAx>
      <c:valAx>
        <c:axId val="15693606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93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180072905075316E-2"/>
          <c:y val="0.16212834905792445"/>
          <c:w val="0.22816890496035919"/>
          <c:h val="9.479504955345909E-2"/>
        </c:manualLayout>
      </c:layout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1-1549-948B-B7A3AEAC9C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F1-1549-948B-B7A3AEAC9CA3}"/>
            </c:ext>
          </c:extLst>
        </c:ser>
        <c:axId val="156969600"/>
        <c:axId val="156987776"/>
      </c:barChart>
      <c:catAx>
        <c:axId val="156969600"/>
        <c:scaling>
          <c:orientation val="minMax"/>
        </c:scaling>
        <c:axPos val="b"/>
        <c:numFmt formatCode="General" sourceLinked="0"/>
        <c:tickLblPos val="nextTo"/>
        <c:crossAx val="156987776"/>
        <c:crosses val="autoZero"/>
        <c:auto val="1"/>
        <c:lblAlgn val="ctr"/>
        <c:lblOffset val="100"/>
      </c:catAx>
      <c:valAx>
        <c:axId val="15698777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9696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841071978498836"/>
          <c:y val="0.12616467107970022"/>
          <c:w val="0.34472492252965725"/>
          <c:h val="0.26576858432988704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9028854206059033E-2"/>
          <c:y val="6.0927982345277562E-2"/>
          <c:w val="0.70143370430093255"/>
          <c:h val="0.74742832641448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4"/>
              <c:layout>
                <c:manualLayout>
                  <c:x val="8.5901500739801306E-3"/>
                  <c:y val="6.6538249786774989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FE-9E4A-A651-A8CA9D8BE5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0.30000000000000032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FE-9E4A-A651-A8CA9D8BE5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073768759247516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FE-9E4A-A651-A8CA9D8BE5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8522511097020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FE-9E4A-A651-A8CA9D8BE5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0150073980130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FE-9E4A-A651-A8CA9D8BE5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42612555485098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FE-9E4A-A651-A8CA9D8BE5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0.2</c:v>
                </c:pt>
                <c:pt idx="3">
                  <c:v>0.35000000000000031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FE-9E4A-A651-A8CA9D8BE5FC}"/>
            </c:ext>
          </c:extLst>
        </c:ser>
        <c:axId val="156545792"/>
        <c:axId val="156547328"/>
      </c:barChart>
      <c:catAx>
        <c:axId val="156545792"/>
        <c:scaling>
          <c:orientation val="minMax"/>
        </c:scaling>
        <c:axPos val="b"/>
        <c:numFmt formatCode="General" sourceLinked="0"/>
        <c:tickLblPos val="nextTo"/>
        <c:crossAx val="156547328"/>
        <c:crosses val="autoZero"/>
        <c:auto val="1"/>
        <c:lblAlgn val="ctr"/>
        <c:lblOffset val="100"/>
      </c:catAx>
      <c:valAx>
        <c:axId val="15654732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54579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0.75000000000000577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2-3B4C-B638-0C704B7857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0.75000000000000577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12-3B4C-B638-0C704B7857A7}"/>
            </c:ext>
          </c:extLst>
        </c:ser>
        <c:axId val="156580096"/>
        <c:axId val="156614656"/>
      </c:barChart>
      <c:catAx>
        <c:axId val="156580096"/>
        <c:scaling>
          <c:orientation val="minMax"/>
        </c:scaling>
        <c:axPos val="b"/>
        <c:numFmt formatCode="General" sourceLinked="0"/>
        <c:tickLblPos val="nextTo"/>
        <c:crossAx val="156614656"/>
        <c:crosses val="autoZero"/>
        <c:auto val="1"/>
        <c:lblAlgn val="ctr"/>
        <c:lblOffset val="100"/>
      </c:catAx>
      <c:valAx>
        <c:axId val="15661465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5658009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5C-C346-946F-E96E444FE4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Очень высокий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0.55000000000000004</c:v>
                </c:pt>
                <c:pt idx="2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5C-C346-946F-E96E444FE492}"/>
            </c:ext>
          </c:extLst>
        </c:ser>
        <c:axId val="105464960"/>
        <c:axId val="105466496"/>
      </c:barChart>
      <c:catAx>
        <c:axId val="105464960"/>
        <c:scaling>
          <c:orientation val="minMax"/>
        </c:scaling>
        <c:axPos val="b"/>
        <c:numFmt formatCode="General" sourceLinked="0"/>
        <c:tickLblPos val="nextTo"/>
        <c:crossAx val="105466496"/>
        <c:crosses val="autoZero"/>
        <c:auto val="1"/>
        <c:lblAlgn val="ctr"/>
        <c:lblOffset val="100"/>
      </c:catAx>
      <c:valAx>
        <c:axId val="10546649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546496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показателей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Чувствительность</c:v>
                </c:pt>
                <c:pt idx="1">
                  <c:v>Колличество идей</c:v>
                </c:pt>
                <c:pt idx="2">
                  <c:v>Различность стратегий</c:v>
                </c:pt>
                <c:pt idx="3">
                  <c:v>Детали</c:v>
                </c:pt>
                <c:pt idx="4">
                  <c:v>Оригинальность</c:v>
                </c:pt>
                <c:pt idx="5">
                  <c:v>Преобразования</c:v>
                </c:pt>
                <c:pt idx="6">
                  <c:v>Заинтересованность</c:v>
                </c:pt>
                <c:pt idx="7">
                  <c:v>Независимость мышления</c:v>
                </c:pt>
                <c:pt idx="8">
                  <c:v>Общий рост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0.15000000000000024</c:v>
                </c:pt>
                <c:pt idx="1">
                  <c:v>0.15000000000000024</c:v>
                </c:pt>
                <c:pt idx="2">
                  <c:v>0.1</c:v>
                </c:pt>
                <c:pt idx="3">
                  <c:v>0.15000000000000024</c:v>
                </c:pt>
                <c:pt idx="4">
                  <c:v>0.15000000000000024</c:v>
                </c:pt>
                <c:pt idx="5">
                  <c:v>5.0000000000000114E-2</c:v>
                </c:pt>
                <c:pt idx="6">
                  <c:v>0.30000000000000032</c:v>
                </c:pt>
                <c:pt idx="7">
                  <c:v>0.30000000000000032</c:v>
                </c:pt>
                <c:pt idx="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1-3A4E-8A3E-D02D5FCBBAA7}"/>
            </c:ext>
          </c:extLst>
        </c:ser>
        <c:axId val="106825984"/>
        <c:axId val="106831872"/>
      </c:barChart>
      <c:catAx>
        <c:axId val="106825984"/>
        <c:scaling>
          <c:orientation val="minMax"/>
        </c:scaling>
        <c:axPos val="b"/>
        <c:numFmt formatCode="General" sourceLinked="0"/>
        <c:tickLblPos val="nextTo"/>
        <c:crossAx val="106831872"/>
        <c:crosses val="autoZero"/>
        <c:auto val="1"/>
        <c:lblAlgn val="ctr"/>
        <c:lblOffset val="100"/>
      </c:catAx>
      <c:valAx>
        <c:axId val="10683187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682598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032287305643224E-2"/>
          <c:y val="3.4346092320673531E-2"/>
          <c:w val="0.90216294151874621"/>
          <c:h val="0.63931149156244549"/>
        </c:manualLayout>
      </c:layout>
      <c:lineChart>
        <c:grouping val="standard"/>
        <c:ser>
          <c:idx val="0"/>
          <c:order val="0"/>
          <c:tx>
            <c:strRef>
              <c:f>Лист1!$D$3</c:f>
              <c:strCache>
                <c:ptCount val="1"/>
                <c:pt idx="0">
                  <c:v>Констатирующий этап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Лист1!$E$3:$X$3</c:f>
              <c:numCache>
                <c:formatCode>General</c:formatCode>
                <c:ptCount val="20"/>
                <c:pt idx="0">
                  <c:v>35</c:v>
                </c:pt>
                <c:pt idx="1">
                  <c:v>30</c:v>
                </c:pt>
                <c:pt idx="2">
                  <c:v>20</c:v>
                </c:pt>
                <c:pt idx="3">
                  <c:v>27</c:v>
                </c:pt>
                <c:pt idx="4">
                  <c:v>29</c:v>
                </c:pt>
                <c:pt idx="5">
                  <c:v>20</c:v>
                </c:pt>
                <c:pt idx="6">
                  <c:v>23</c:v>
                </c:pt>
                <c:pt idx="7">
                  <c:v>33</c:v>
                </c:pt>
                <c:pt idx="8">
                  <c:v>32</c:v>
                </c:pt>
                <c:pt idx="9">
                  <c:v>30</c:v>
                </c:pt>
                <c:pt idx="10">
                  <c:v>25</c:v>
                </c:pt>
                <c:pt idx="11">
                  <c:v>38</c:v>
                </c:pt>
                <c:pt idx="12">
                  <c:v>22</c:v>
                </c:pt>
                <c:pt idx="13">
                  <c:v>31</c:v>
                </c:pt>
                <c:pt idx="14">
                  <c:v>31</c:v>
                </c:pt>
                <c:pt idx="15">
                  <c:v>23</c:v>
                </c:pt>
                <c:pt idx="16">
                  <c:v>22</c:v>
                </c:pt>
                <c:pt idx="17">
                  <c:v>32</c:v>
                </c:pt>
                <c:pt idx="18">
                  <c:v>26</c:v>
                </c:pt>
                <c:pt idx="19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5E-E44F-A96F-F7DF023626D7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Формирующий этап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Лист1!$E$4:$X$4</c:f>
              <c:numCache>
                <c:formatCode>General</c:formatCode>
                <c:ptCount val="20"/>
                <c:pt idx="0">
                  <c:v>35</c:v>
                </c:pt>
                <c:pt idx="1">
                  <c:v>31</c:v>
                </c:pt>
                <c:pt idx="2">
                  <c:v>21</c:v>
                </c:pt>
                <c:pt idx="3">
                  <c:v>29</c:v>
                </c:pt>
                <c:pt idx="4">
                  <c:v>32</c:v>
                </c:pt>
                <c:pt idx="5">
                  <c:v>22</c:v>
                </c:pt>
                <c:pt idx="6">
                  <c:v>25</c:v>
                </c:pt>
                <c:pt idx="7">
                  <c:v>37</c:v>
                </c:pt>
                <c:pt idx="8">
                  <c:v>37</c:v>
                </c:pt>
                <c:pt idx="9">
                  <c:v>30</c:v>
                </c:pt>
                <c:pt idx="10">
                  <c:v>27</c:v>
                </c:pt>
                <c:pt idx="11">
                  <c:v>38</c:v>
                </c:pt>
                <c:pt idx="12">
                  <c:v>24</c:v>
                </c:pt>
                <c:pt idx="13">
                  <c:v>32</c:v>
                </c:pt>
                <c:pt idx="14">
                  <c:v>33</c:v>
                </c:pt>
                <c:pt idx="15">
                  <c:v>26</c:v>
                </c:pt>
                <c:pt idx="16">
                  <c:v>23</c:v>
                </c:pt>
                <c:pt idx="17">
                  <c:v>33</c:v>
                </c:pt>
                <c:pt idx="18">
                  <c:v>28</c:v>
                </c:pt>
                <c:pt idx="19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5E-E44F-A96F-F7DF023626D7}"/>
            </c:ext>
          </c:extLst>
        </c:ser>
        <c:marker val="1"/>
        <c:axId val="106873984"/>
        <c:axId val="106875904"/>
      </c:lineChart>
      <c:catAx>
        <c:axId val="10687398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75904"/>
        <c:crosses val="autoZero"/>
        <c:auto val="1"/>
        <c:lblAlgn val="ctr"/>
        <c:lblOffset val="100"/>
      </c:catAx>
      <c:valAx>
        <c:axId val="1068759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9028854206059033E-2"/>
          <c:y val="6.0927982345277562E-2"/>
          <c:w val="0.70143370430093255"/>
          <c:h val="0.74742832641448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4"/>
              <c:layout>
                <c:manualLayout>
                  <c:x val="8.5901500739801306E-3"/>
                  <c:y val="6.6538249786774989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BC-D64E-A940-DB854EE23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0.30000000000000032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BC-D64E-A940-DB854EE234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073768759247516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BC-D64E-A940-DB854EE23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85225110970205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BC-D64E-A940-DB854EE23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0150073980130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BC-D64E-A940-DB854EE23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42612555485098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BC-D64E-A940-DB854EE234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Нормальный уровень</c:v>
                </c:pt>
                <c:pt idx="3">
                  <c:v>Пониженный уровень</c:v>
                </c:pt>
                <c:pt idx="4">
                  <c:v>Чрезвычайно пониженный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0.25</c:v>
                </c:pt>
                <c:pt idx="3">
                  <c:v>0.25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BC-D64E-A940-DB854EE234DE}"/>
            </c:ext>
          </c:extLst>
        </c:ser>
        <c:axId val="106909056"/>
        <c:axId val="106951808"/>
      </c:barChart>
      <c:catAx>
        <c:axId val="106909056"/>
        <c:scaling>
          <c:orientation val="minMax"/>
        </c:scaling>
        <c:axPos val="b"/>
        <c:numFmt formatCode="General" sourceLinked="0"/>
        <c:tickLblPos val="nextTo"/>
        <c:crossAx val="106951808"/>
        <c:crosses val="autoZero"/>
        <c:auto val="1"/>
        <c:lblAlgn val="ctr"/>
        <c:lblOffset val="100"/>
      </c:catAx>
      <c:valAx>
        <c:axId val="10695180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69090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Лист1!$D$3</c:f>
              <c:strCache>
                <c:ptCount val="1"/>
                <c:pt idx="0">
                  <c:v>Констатирующий этап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Лист1!$E$3:$X$3</c:f>
              <c:numCache>
                <c:formatCode>General</c:formatCode>
                <c:ptCount val="20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1</c:v>
                </c:pt>
                <c:pt idx="4">
                  <c:v>12</c:v>
                </c:pt>
                <c:pt idx="5">
                  <c:v>4</c:v>
                </c:pt>
                <c:pt idx="6">
                  <c:v>12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5</c:v>
                </c:pt>
                <c:pt idx="11">
                  <c:v>13</c:v>
                </c:pt>
                <c:pt idx="12">
                  <c:v>14</c:v>
                </c:pt>
                <c:pt idx="13">
                  <c:v>6</c:v>
                </c:pt>
                <c:pt idx="14">
                  <c:v>12</c:v>
                </c:pt>
                <c:pt idx="15">
                  <c:v>14</c:v>
                </c:pt>
                <c:pt idx="16">
                  <c:v>13</c:v>
                </c:pt>
                <c:pt idx="17">
                  <c:v>1</c:v>
                </c:pt>
                <c:pt idx="18">
                  <c:v>12</c:v>
                </c:pt>
                <c:pt idx="1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5E-E44F-A96F-F7DF023626D7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Формирующий этап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Лист1!$E$4:$X$4</c:f>
              <c:numCache>
                <c:formatCode>General</c:formatCode>
                <c:ptCount val="20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5</c:v>
                </c:pt>
                <c:pt idx="4">
                  <c:v>12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6</c:v>
                </c:pt>
                <c:pt idx="11">
                  <c:v>13</c:v>
                </c:pt>
                <c:pt idx="12">
                  <c:v>14</c:v>
                </c:pt>
                <c:pt idx="13">
                  <c:v>8</c:v>
                </c:pt>
                <c:pt idx="14">
                  <c:v>13</c:v>
                </c:pt>
                <c:pt idx="15">
                  <c:v>14</c:v>
                </c:pt>
                <c:pt idx="16">
                  <c:v>13</c:v>
                </c:pt>
                <c:pt idx="17">
                  <c:v>3</c:v>
                </c:pt>
                <c:pt idx="18">
                  <c:v>12</c:v>
                </c:pt>
                <c:pt idx="1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5E-E44F-A96F-F7DF023626D7}"/>
            </c:ext>
          </c:extLst>
        </c:ser>
        <c:marker val="1"/>
        <c:axId val="107096320"/>
        <c:axId val="107106688"/>
      </c:lineChart>
      <c:catAx>
        <c:axId val="10709632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06688"/>
        <c:crosses val="autoZero"/>
        <c:auto val="1"/>
        <c:lblAlgn val="ctr"/>
        <c:lblOffset val="100"/>
      </c:catAx>
      <c:valAx>
        <c:axId val="107106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9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0.75000000000000888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12-C647-BAF6-15AAC0962A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Формирующий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12-C647-BAF6-15AAC0962A5C}"/>
            </c:ext>
          </c:extLst>
        </c:ser>
        <c:axId val="107155840"/>
        <c:axId val="107157376"/>
      </c:barChart>
      <c:catAx>
        <c:axId val="107155840"/>
        <c:scaling>
          <c:orientation val="minMax"/>
        </c:scaling>
        <c:axPos val="b"/>
        <c:numFmt formatCode="General" sourceLinked="0"/>
        <c:tickLblPos val="nextTo"/>
        <c:crossAx val="107157376"/>
        <c:crosses val="autoZero"/>
        <c:auto val="1"/>
        <c:lblAlgn val="ctr"/>
        <c:lblOffset val="100"/>
      </c:catAx>
      <c:valAx>
        <c:axId val="10715737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715584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0484-7771-42D4-A656-3FCF271ADAC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B311-08F4-4BA4-9B7B-2575BA2BE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928802"/>
            <a:ext cx="7344816" cy="18943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развития креативности в школьном творческом объединении».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7776864" cy="173804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подготовки: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44.04.02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Психолого-педагогическое образование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(профиль) Психология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Магистрант группы 4975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Аржанова Е.А.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Ленюшкин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Н.Э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Рецензент: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программы: доктор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00298" y="1357298"/>
            <a:ext cx="45040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Выпускная квалификационная работа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(магистерская диссертация)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1472" y="0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 федеральное государственное бюджетное образовательное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высшего образования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«Рязанский государственный университет имени С.А. Есенина»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психологии, педагогики и социальной работы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2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общей психологии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75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20472" cy="5493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Теоретические методы: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теоретический анализ нормативно-правовых актов, научных работ по проблеме; изучение и обобщение педагогического опыта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Эмпирические методы: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наблюдение, беседа, методики: опросник креативности Джонсона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Субтест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Салливена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«Истории с завершением», творческий тест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(модифицированный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обработки данных: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качественный и количественный анализ результатов исследования, для подтверждения статистической достоверности данных был использован параметрический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-критерий Стьюдента для зависимых и независимых выборок, критерий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Вилкоксона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6318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Теоретическая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6082825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06" y="7462"/>
            <a:ext cx="85188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 методики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786874" cy="5857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формирующего эксперимента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развитие креативности детей в школьном творческом объединении «Искра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формирующего эксперимента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изменение уровня креативности детей в процессе реализации программы психолого-педагогического сопровождения развития креативности детей в школьном творческом объединении, разработанной на основе теоретической модели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формирующего эксперимента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проверка эффективности программы психолого-педагогического сопровождения развития креативности детей в школьном творческом объединении.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формирующего эксперимента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программа будет способствовать статистически достоверному росту показателей креативности детей в школьном творческом объединении.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143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147248" cy="5493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формирующего эксперимента: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экспериментальной и контрольной группы;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стартовой диагностики в экспериментальной и контрольной группе;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 и интерпретация результатов стартовой диагностики;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формирующего эксперимента;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итоговой диагностики в экспериментальной и контрольной группе;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методов математической статистики для подтверждения статистической достоверности, полученных данных;</a:t>
            </a:r>
          </a:p>
          <a:p>
            <a:pPr lvl="0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и анализ результатов данных.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061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753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9248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эксперимента: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Констатирующий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формирующего эксперимента - сентябрь 2020 года. Проведение стартовой диагностики, обработка и интерпретация полученных данных.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Развивающий этап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формирующего эксперимента –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с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2020 года по март 2021 года. Реализация формирующего эксперимента в экспериментальной группе.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Контрольный этап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формирующего эксперимента -  март 2021 года. Проведение итоговой диагностики, обработка и интерпретация полученных данных, применение методов математической статистики для подтверждения статистически достоверного сдвига, то есть развития креативности детей в детском творческом объединении, обобщение результатов итоговой диагностики.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Аналитико-обобщающий этап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формирующего эксперимента апрель 2021года.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48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0"/>
            <a:ext cx="7467600" cy="7143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 проведения эксперимента: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Школьное творческое объединение «Искра» Муниципального бюджетного общеобразовательного учреждения «Полянская средняя школа».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ходе эксперимента нами были использованы следующие методики: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Опросник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креативности Джонсона,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Субтест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Салливена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Истории с завершением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4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0"/>
            <a:ext cx="7467600" cy="64295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78579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экспериментальной группы: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человек (13 девочек и 7 мальчиков) в возрасте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до 15 лет, все они являются участниками творческого объединения «Искра» при МБОУ «Полянская СШ».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107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контрольной группы: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7-8 класса,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(11 девочек и 9 мальчиков), находящихся на том же возрастном этапе периодизации, что и участники экспериментальной группы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протяжении всего эксперимента состав групп не изменялся.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928670"/>
          <a:ext cx="7286676" cy="410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285852" y="5072074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стартовой диагностики по методике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креативности Джонсона».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500042"/>
          <a:ext cx="5929322" cy="375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4143380"/>
            <a:ext cx="40719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стартовой диагностики по методике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Субтест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Гилфорда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Салливена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«Истории с завершением».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00562" y="2643182"/>
          <a:ext cx="4357718" cy="304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стартовой диагностики по методике «Творческий тест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(модифицированный)».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500043"/>
          <a:ext cx="385765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6184" y="428604"/>
          <a:ext cx="4857816" cy="264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ve="http://schemas.openxmlformats.org/markup-compatibility/2006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A05E511-C1BD-724A-BC29-52E7E93039A3}"/>
              </a:ext>
            </a:extLst>
          </p:cNvPr>
          <p:cNvGraphicFramePr/>
          <p:nvPr/>
        </p:nvGraphicFramePr>
        <p:xfrm>
          <a:off x="2143108" y="3929066"/>
          <a:ext cx="5357850" cy="22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3108" y="6119336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график показателей экспериментальной группы на констатирующем и формирующем этапе эксперимента по методике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креативности Д. Джонсона».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44" y="3214686"/>
            <a:ext cx="492915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результатов диагностики на констатирующем и формирующем этапе в экспериментальной группе по методике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креативности Джонсона».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0" y="2857496"/>
            <a:ext cx="4286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показателей в экспериментальной группе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методике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креативности Джонсона».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604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463884" cy="6093296"/>
          </a:xfrm>
        </p:spPr>
        <p:txBody>
          <a:bodyPr>
            <a:normAutofit fontScale="62500" lnSpcReduction="20000"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 исследования определена требованиями Статьи 75 пункта 1 Федерального закона «Об образовании в Российской Федерации» №273-ФЗ от 29 декабря 2012г. из которой следует, что дополнительное образование 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</a:t>
            </a:r>
          </a:p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 исследования обусловлена также требованиями ФГОС Основного Общего Образования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21) о необходимости развития личности, способностей, удовлетворения познавательных интересов, самореализации обучающихся, в том числе одаренных и талантливых, через организацию учебной и внеурочной деятельности, социальной практики, общественно-полезной деятельности, систему кружков, клубов, секций, студий с использованием возможностей организаций дополнительного образования, культуры и спорта.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285728"/>
          <a:ext cx="564360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ve="http://schemas.openxmlformats.org/markup-compatibility/2006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A05E511-C1BD-724A-BC29-52E7E93039A3}"/>
              </a:ext>
            </a:extLst>
          </p:cNvPr>
          <p:cNvGraphicFramePr/>
          <p:nvPr/>
        </p:nvGraphicFramePr>
        <p:xfrm>
          <a:off x="4357686" y="2786058"/>
          <a:ext cx="4572064" cy="252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7686" y="52863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график показателей экспериментальной группы на констатирующем и формирующем этапе эксперимента по методике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Субтест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Салливена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3643314"/>
            <a:ext cx="3429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результатов диагностики на констатирующем и формирующем этапе в экспериментальной группе по методике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Субтест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Гилфорда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Салливена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5" y="571480"/>
          <a:ext cx="4429156" cy="271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ve="http://schemas.openxmlformats.org/markup-compatibility/2006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A05E511-C1BD-724A-BC29-52E7E93039A3}"/>
              </a:ext>
            </a:extLst>
          </p:cNvPr>
          <p:cNvGraphicFramePr/>
          <p:nvPr/>
        </p:nvGraphicFramePr>
        <p:xfrm>
          <a:off x="3571868" y="2571744"/>
          <a:ext cx="5174931" cy="311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00430" y="5715016"/>
            <a:ext cx="5500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график показателей экспериментальной группы на констатирующем и формирующем этапе эксперимента по методике «Творческий тест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Торренса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06" y="3286124"/>
            <a:ext cx="3429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результатов диагностики на констатирующем и формирующем этапе в экспериментальной группе по методике «Творческий тест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Торренса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3" y="285728"/>
          <a:ext cx="4429155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572000" y="-285776"/>
          <a:ext cx="485778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928926" y="4214818"/>
          <a:ext cx="328614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929190" y="3714752"/>
            <a:ext cx="40719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результатов стартовой и итоговой диагностики в контрольной группе по методике Творческий тест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Торренса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43042" y="6119336"/>
            <a:ext cx="5143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результатов стартовой и итоговой диагностики в контрольной группе по методике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Субтест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Гилфорда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Салливена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«Истории с завершением».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876"/>
            <a:ext cx="478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результатов стартовой и итоговой диагностики в контрольной группе по методике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креативности Джонсона».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318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500042"/>
          <a:ext cx="41433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143372" y="-214338"/>
          <a:ext cx="592935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6057781"/>
            <a:ext cx="51435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результатов итоговой диагностики экспериментальной и контрольной группы по методике «Творческий тест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(модифицированный)».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8576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результатов итоговой диагностики экспериментальной и контрольной групп по методике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Субтест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Гилфорда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Салливена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«Истории с завершением».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43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результатов итоговой диагностики экспериментальной и контрольной группы по методике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креативности Джонсона».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571604" y="3786190"/>
          <a:ext cx="335755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349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 подтвердилась: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развития креативности детей в школьном творческом объединении, созданная на основе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подхода, включающая блоки диагностики, целеполагания, программирования, взаимодействия, анализа, оценки, позволила достичь существенного развития креативности детей в школьном творческом объединении.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075240" cy="4873752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Заключается в следующем:</a:t>
            </a:r>
          </a:p>
          <a:p>
            <a:pPr lvl="0"/>
            <a:endParaRPr lang="ru-RU" dirty="0" smtClean="0"/>
          </a:p>
          <a:p>
            <a:pPr lvl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Разработана система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методов и средств психолого-педагогического сопровождения развития креативности детей в школьном творческом объединении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показателей креативности детей, посещающих школьное творческое объединение.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714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ходе выполнения работы были решены все теоретические 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экспериментальные задачи. </a:t>
            </a:r>
            <a:endParaRPr lang="en-US" sz="3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Уточнены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понятия:</a:t>
            </a:r>
            <a:endParaRPr lang="en-US" sz="3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Креативность - (англ.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– создавать,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– созидательный, творческий) – особенность психики, способствующая созданию чего-то принципиально нового, оригинального.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Развитие – это процесс и результат перехода к новому, усовершенствованному и более качественному состоянию, от простого – к сложному, от низшей ступени – к высшей. Развитие – это усилие или укрепление какого-либо качества.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Творческое объединение – это объединение, осуществляющие свою деятельность по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программе определенной направленности, организуемое на добровольной основе, с целью реализации творческих способностей личности в процессе какой-либо творческой деятельности, нерегламентированная среда, область творческой самореализации,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личности.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представляет собой целостную систему, подразумевающую наличие социально-психологических и педагогических условий для успешного развития и обучения каждого ученика, в нашем случае речь идет о развитии креативности .</a:t>
            </a:r>
          </a:p>
          <a:p>
            <a:endParaRPr lang="ru-RU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Выделены критерии креативности детей 12-15 лет: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Беглость - способность продуцировать большое количество идей;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Гибкость - способность применять разнообразные стратегии при решении проблем;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Оригинальность - способность продуцировать необычные, нестандартные идеи;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Разработанность - способность детально разрабатывать возникшие идеи.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272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544289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28"/>
            <a:ext cx="4381773" cy="327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857420" y="1000108"/>
            <a:ext cx="8784976" cy="19177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творчества»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9024" y="2071678"/>
            <a:ext cx="8784976" cy="1917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Креативный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кродил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14942" y="2071678"/>
            <a:ext cx="5143536" cy="1917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«Сценический образ»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66435"/>
            <a:ext cx="4857784" cy="37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4004319" cy="443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428604"/>
            <a:ext cx="8784976" cy="1917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«Литературный герой»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3504" y="3429000"/>
            <a:ext cx="8784976" cy="1917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«Нота в жесте»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разработанности</a:t>
            </a:r>
            <a:endParaRPr lang="ru-RU" sz="36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786414" y="714356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креативности детей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творческих объединениях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4810" y="2285992"/>
            <a:ext cx="576064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643182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Адлер,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Баррон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Гилфорд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Грубер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Коллинз,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 Ландау,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Роджерс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Харрингтон,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Уоллес и др.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2859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Д.Б. Богоявленская,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В.Н. Дружинин,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С.С.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Жумашева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Коган,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В.Т. Кудрявцева,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А.М. Матюшкин,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А.В. Морозов,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Т.Т.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Тажибаев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А.В. Хуторской,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Чернилевскй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В.С. Юркевич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д.р.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214414" y="1643050"/>
            <a:ext cx="576064" cy="785818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142844" y="785794"/>
            <a:ext cx="400052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Креативность в отечественной психологии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Объект 3"/>
          <p:cNvSpPr txBox="1">
            <a:spLocks/>
          </p:cNvSpPr>
          <p:nvPr/>
        </p:nvSpPr>
        <p:spPr>
          <a:xfrm>
            <a:off x="2786050" y="1500174"/>
            <a:ext cx="400052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Креативность в зарубежной психологии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07181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Т.И. Бакланова,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 Вишнякова,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Е.И. Григорьева,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Е.В. Иванова,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Мурзинова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А.В. Нестеренко,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Г.Н. Новикова,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О.В. Опарина,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Ю.А Стрельцов,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Е.Н. Тарасова и д.р.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215206" y="2285992"/>
            <a:ext cx="576064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7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285860"/>
            <a:ext cx="3977101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85794"/>
            <a:ext cx="475748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3143248"/>
            <a:ext cx="8784976" cy="1917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</a:t>
            </a:r>
            <a:r>
              <a:rPr kumimoji="0" lang="ru-RU" sz="2800" b="1" i="0" u="none" strike="noStrike" kern="1200" cap="small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единстве сила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3504" y="214290"/>
            <a:ext cx="3357586" cy="113191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«Что из чего?»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686800" cy="26542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63884" cy="5604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 предмет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4873752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процесс в творческом объединении «Искра», закрепленном за МБОУ «Полянская СШ», направленный на развитие креативности детей.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развития креативности детей в школьном творческом объединении. 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6318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52992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положениями, сформулированными в п. 1 Статьи 75 Федерального закона «Об образовании в Российской Федерации» №273-ФЗ от 29 декабря 2012г, о том, что дополнительное образование 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 и недостаточной теоретической обоснованностью психолого-педагогических диагностик креативности детей 12-15 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требованиями ФГОС Основного Общего Образования (пункт 21) о необходимости развития личности, способностей, удовлетворения познавательных интересов, самореализации обучающихся, в том числе одаренных и талантливых, через организацию учебной и внеурочной деятельности, социальной практики, общественно-полезной деятельности, систему кружков, клубов, секций, студий с использованием возможностей организаций дополнительного образования, культуры и спорта и отсутствием научно-обоснованной системы психолого-педагогического сопровождения развития креативности детей 12-15 лет, включающей систематическую 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психодиагностику.</a:t>
            </a: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03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гипотеза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424936" cy="56166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систему психолого-педагогического сопровождения развития креативности детей в школьном творческом объединении.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заключается в предположении о том, что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развития креативности детей в школьном творческом объединении, созданная на основе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 и включающая блоки диагностики, целеполагания, программирования, взаимодействия, анализа, оценки, позволит достичь существенного развития креативности детей в школьном творческом объединении.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318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925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 может быть достигнута в ходе решение следующих теоретических и экспериментальных задач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теоретического анализа работ уточнить определение понятий: «креативность», «творческое объединение»; «развитие»; «психолого-педагогическое сопровождение».</a:t>
            </a: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Провести анализ современных подходов к теоретическому изучению и практическому исследованию креативности.</a:t>
            </a: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критерии для определения креативности.</a:t>
            </a: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Провести диагностические исследования показателей креативности детей, посещающих творческое объединение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Выявить наличие взаимосвязи между креативностью и посещением творческого объединения.</a:t>
            </a: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30" y="260648"/>
            <a:ext cx="9036496" cy="6840760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основе изучения и обобщения педагогического опыта выявить совокупность методов, средств развития креативности детей в школьном творческом объединении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теоретическую модель психолого-педагогического сопровождения развития креативности детей в школьном творческом объединении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теоретической модели психолого-педагогического сопровождения развития креативности детей в школьном творческом объединении разработать программу психолого-педагогического сопровождения развития креативности детей в школьном творческом объединении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Провести апробацию программы психолого-педагогического сопровождения развития креативности детей в школьном творческом объединении в ходе формирующего эксперимента.</a:t>
            </a:r>
          </a:p>
          <a:p>
            <a:pPr lvl="0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методические рекомендации по организации психолого-педагогического сопровождения развития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креативности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в школьном творческом объединении.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8989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0648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Теоретико-методологические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331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Методологическую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основу исследования составляют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общенаучные принципы развития, системности, единства психики, сознания и деятельности, обучения и развития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(Б.Г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Ананьев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П.П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 Л.С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Выготский,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Б.Ф.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Ломов,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C.Л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Рубинштейн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Теоретическую основу исследования составляют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труды подчеркивающие взаимосвязь творчества и креативности: Т.И. Баклановой, Д.Б. Богоявленской, А.В.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Брушлинского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И.Н. Вишняковой, В.Н. Дружинина, З.И. Калмыкова, Н.С.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Лейтес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A.M. Матюшкина,  Я.А. Пономаревой, Ю.А.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Стрельцова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O.K. Тихомировой,  П.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Я.А. Пономарева, С.Л. Рубинштейна и др.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2052</Words>
  <Application>Microsoft Office PowerPoint</Application>
  <PresentationFormat>Экран (4:3)</PresentationFormat>
  <Paragraphs>210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«Психолого-педагогическое сопровождение развития креативности в школьном творческом объединении».</vt:lpstr>
      <vt:lpstr>Актуальность</vt:lpstr>
      <vt:lpstr>Степень разработанности</vt:lpstr>
      <vt:lpstr>Объект и предмет исследования</vt:lpstr>
      <vt:lpstr>Противоречия</vt:lpstr>
      <vt:lpstr>Цель и гипотеза исследования</vt:lpstr>
      <vt:lpstr>Задачи исследования</vt:lpstr>
      <vt:lpstr>Слайд 8</vt:lpstr>
      <vt:lpstr>Теоретико-методологические основы</vt:lpstr>
      <vt:lpstr>Методы исследования</vt:lpstr>
      <vt:lpstr>Теоретическая модель</vt:lpstr>
      <vt:lpstr>Организация и методики эксперимента</vt:lpstr>
      <vt:lpstr>Организация эксперимента</vt:lpstr>
      <vt:lpstr>Организация эксперимента</vt:lpstr>
      <vt:lpstr>Слайд 15</vt:lpstr>
      <vt:lpstr>Слайд 16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Гипотеза исследования</vt:lpstr>
      <vt:lpstr>Научная новизна</vt:lpstr>
      <vt:lpstr>Заключение</vt:lpstr>
      <vt:lpstr>Заключение</vt:lpstr>
      <vt:lpstr>«Школа креативного  творчества»</vt:lpstr>
      <vt:lpstr>Заключение</vt:lpstr>
      <vt:lpstr>Заключение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Igen</dc:creator>
  <cp:lastModifiedBy>Igen</cp:lastModifiedBy>
  <cp:revision>84</cp:revision>
  <dcterms:created xsi:type="dcterms:W3CDTF">2022-01-17T16:03:41Z</dcterms:created>
  <dcterms:modified xsi:type="dcterms:W3CDTF">2022-01-24T20:08:15Z</dcterms:modified>
</cp:coreProperties>
</file>